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Modular" charset="1" panose="00000800000000000000"/>
      <p:regular r:id="rId17"/>
    </p:embeddedFont>
    <p:embeddedFont>
      <p:font typeface="Poppins Bold" charset="1" panose="00000800000000000000"/>
      <p:regular r:id="rId18"/>
    </p:embeddedFont>
    <p:embeddedFont>
      <p:font typeface="Raleway Bold" charset="1" panose="00000000000000000000"/>
      <p:regular r:id="rId19"/>
    </p:embeddedFont>
    <p:embeddedFont>
      <p:font typeface="Raleway Light" charset="1" panose="00000000000000000000"/>
      <p:regular r:id="rId20"/>
    </p:embeddedFont>
    <p:embeddedFont>
      <p:font typeface="Raleway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32456" y="-466446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6" y="0"/>
                </a:lnTo>
                <a:lnTo>
                  <a:pt x="10753446" y="10753446"/>
                </a:lnTo>
                <a:lnTo>
                  <a:pt x="0" y="1075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8820" y="2805334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5310" y="1538531"/>
            <a:ext cx="15660820" cy="2586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4"/>
              </a:lnSpc>
              <a:spcBef>
                <a:spcPct val="0"/>
              </a:spcBef>
            </a:pPr>
            <a:r>
              <a:rPr lang="en-US" sz="7396">
                <a:solidFill>
                  <a:srgbClr val="00BF63"/>
                </a:solidFill>
                <a:latin typeface="HK Modular"/>
                <a:ea typeface="HK Modular"/>
                <a:cs typeface="HK Modular"/>
                <a:sym typeface="HK Modular"/>
              </a:rPr>
              <a:t>Smart Green Monitoring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527" y="7925107"/>
            <a:ext cx="8346662" cy="218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2"/>
              </a:lnSpc>
            </a:pPr>
            <a:r>
              <a:rPr lang="en-US" sz="2072" b="true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Guilherme Sales de Andrade - 825125938</a:t>
            </a:r>
          </a:p>
          <a:p>
            <a:pPr algn="l">
              <a:lnSpc>
                <a:spcPts val="2902"/>
              </a:lnSpc>
            </a:pPr>
            <a:r>
              <a:rPr lang="en-US" sz="2072" b="true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Lucas Gabriel Hora Benetti - 825134041</a:t>
            </a:r>
          </a:p>
          <a:p>
            <a:pPr algn="l">
              <a:lnSpc>
                <a:spcPts val="2902"/>
              </a:lnSpc>
            </a:pPr>
            <a:r>
              <a:rPr lang="en-US" sz="2072" b="true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Yago Henrique da Silva Santos - 825140992</a:t>
            </a:r>
          </a:p>
          <a:p>
            <a:pPr algn="l">
              <a:lnSpc>
                <a:spcPts val="2902"/>
              </a:lnSpc>
            </a:pPr>
            <a:r>
              <a:rPr lang="en-US" sz="2072" b="true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Matheus Ortiz - 825149730</a:t>
            </a:r>
          </a:p>
          <a:p>
            <a:pPr algn="l">
              <a:lnSpc>
                <a:spcPts val="2902"/>
              </a:lnSpc>
            </a:pPr>
            <a:r>
              <a:rPr lang="en-US" sz="2072" b="true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Lucas Matheus Alves Sena – 82512336</a:t>
            </a:r>
          </a:p>
          <a:p>
            <a:pPr algn="l">
              <a:lnSpc>
                <a:spcPts val="2902"/>
              </a:lnSpc>
              <a:spcBef>
                <a:spcPct val="0"/>
              </a:spcBef>
            </a:pPr>
            <a:r>
              <a:rPr lang="en-US" b="true" sz="2072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 Fabrício dos Santos Sampaio - 825142856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4360" y="5613173"/>
            <a:ext cx="5882416" cy="160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b="true" sz="2277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Projeto: </a:t>
            </a:r>
          </a:p>
          <a:p>
            <a:pPr algn="ctr">
              <a:lnSpc>
                <a:spcPts val="3187"/>
              </a:lnSpc>
            </a:pPr>
          </a:p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b="true" sz="2277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SMGS - Soluções IoT para uma cidade mais sustentável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24360" y="4501389"/>
            <a:ext cx="5882416" cy="40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b="true" sz="2277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Sistemas Computacionais e Segurança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0934" y="4843602"/>
            <a:ext cx="5882416" cy="40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b="true" sz="2277">
                <a:solidFill>
                  <a:srgbClr val="00BF63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 Robson Calvetti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775" y="1373169"/>
            <a:ext cx="10849170" cy="8146740"/>
          </a:xfrm>
          <a:custGeom>
            <a:avLst/>
            <a:gdLst/>
            <a:ahLst/>
            <a:cxnLst/>
            <a:rect r="r" b="b" t="t" l="l"/>
            <a:pathLst>
              <a:path h="8146740" w="10849170">
                <a:moveTo>
                  <a:pt x="0" y="0"/>
                </a:moveTo>
                <a:lnTo>
                  <a:pt x="10849170" y="0"/>
                </a:lnTo>
                <a:lnTo>
                  <a:pt x="10849170" y="8146741"/>
                </a:lnTo>
                <a:lnTo>
                  <a:pt x="0" y="814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9898" y="-221568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6" y="0"/>
                </a:lnTo>
                <a:lnTo>
                  <a:pt x="2797196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3097" y="4363417"/>
            <a:ext cx="5294202" cy="5923583"/>
          </a:xfrm>
          <a:custGeom>
            <a:avLst/>
            <a:gdLst/>
            <a:ahLst/>
            <a:cxnLst/>
            <a:rect r="r" b="b" t="t" l="l"/>
            <a:pathLst>
              <a:path h="5923583" w="5294202">
                <a:moveTo>
                  <a:pt x="0" y="0"/>
                </a:moveTo>
                <a:lnTo>
                  <a:pt x="5294202" y="0"/>
                </a:lnTo>
                <a:lnTo>
                  <a:pt x="5294202" y="5923583"/>
                </a:lnTo>
                <a:lnTo>
                  <a:pt x="0" y="5923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060" y="2423537"/>
            <a:ext cx="8935562" cy="174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7200">
                <a:solidFill>
                  <a:srgbClr val="3D6F8F"/>
                </a:solidFill>
                <a:latin typeface="HK Modular"/>
                <a:ea typeface="HK Modular"/>
                <a:cs typeface="HK Modular"/>
                <a:sym typeface="HK Modular"/>
              </a:rPr>
              <a:t>Para o alto</a:t>
            </a:r>
          </a:p>
          <a:p>
            <a:pPr algn="ctr">
              <a:lnSpc>
                <a:spcPts val="12456"/>
              </a:lnSpc>
            </a:pPr>
            <a:r>
              <a:rPr lang="en-US" sz="7200">
                <a:solidFill>
                  <a:srgbClr val="3D6F8F"/>
                </a:solidFill>
                <a:latin typeface="HK Modular"/>
                <a:ea typeface="HK Modular"/>
                <a:cs typeface="HK Modular"/>
                <a:sym typeface="HK Modular"/>
              </a:rPr>
              <a:t>e além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1603" y="4889250"/>
            <a:ext cx="7554477" cy="320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 em andamento</a:t>
            </a:r>
          </a:p>
          <a:p>
            <a:pPr algn="ctr">
              <a:lnSpc>
                <a:spcPts val="3187"/>
              </a:lnSpc>
            </a:pPr>
          </a:p>
          <a:p>
            <a:pPr algn="ctr" marL="491619" indent="-245809" lvl="1">
              <a:lnSpc>
                <a:spcPts val="3187"/>
              </a:lnSpc>
              <a:buFont typeface="Arial"/>
              <a:buChar char="•"/>
            </a:pPr>
            <a:r>
              <a:rPr lang="en-US" b="true" sz="2277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Constante progressão</a:t>
            </a:r>
          </a:p>
          <a:p>
            <a:pPr algn="ctr">
              <a:lnSpc>
                <a:spcPts val="3187"/>
              </a:lnSpc>
              <a:spcBef>
                <a:spcPct val="0"/>
              </a:spcBef>
            </a:pPr>
          </a:p>
          <a:p>
            <a:pPr algn="ctr" marL="491619" indent="-245809" lvl="1">
              <a:lnSpc>
                <a:spcPts val="318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77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Refinamento do Risco com Sensoriamento Remoto:</a:t>
            </a:r>
          </a:p>
          <a:p>
            <a:pPr algn="ctr">
              <a:lnSpc>
                <a:spcPts val="3187"/>
              </a:lnSpc>
              <a:spcBef>
                <a:spcPct val="0"/>
              </a:spcBef>
            </a:pPr>
          </a:p>
          <a:p>
            <a:pPr algn="ctr" marL="491619" indent="-245809" lvl="1">
              <a:lnSpc>
                <a:spcPts val="318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77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API Aberta para Dados Ambientais: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8310" y="4084316"/>
            <a:ext cx="8141063" cy="49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O que o futuro nos reserva?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8207" y="2678742"/>
            <a:ext cx="3532473" cy="3468247"/>
          </a:xfrm>
          <a:custGeom>
            <a:avLst/>
            <a:gdLst/>
            <a:ahLst/>
            <a:cxnLst/>
            <a:rect r="r" b="b" t="t" l="l"/>
            <a:pathLst>
              <a:path h="3468247" w="3532473">
                <a:moveTo>
                  <a:pt x="0" y="0"/>
                </a:moveTo>
                <a:lnTo>
                  <a:pt x="3532473" y="0"/>
                </a:lnTo>
                <a:lnTo>
                  <a:pt x="3532473" y="3468247"/>
                </a:lnTo>
                <a:lnTo>
                  <a:pt x="0" y="346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48873" y="1829203"/>
            <a:ext cx="12590255" cy="603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54"/>
              </a:lnSpc>
            </a:pPr>
            <a:r>
              <a:rPr lang="en-US" sz="13323">
                <a:solidFill>
                  <a:srgbClr val="A83185"/>
                </a:solidFill>
                <a:latin typeface="HK Modular"/>
                <a:ea typeface="HK Modular"/>
                <a:cs typeface="HK Modular"/>
                <a:sym typeface="HK Modular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8820" y="2805334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8"/>
                </a:lnTo>
                <a:lnTo>
                  <a:pt x="0" y="2746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1968" y="2805334"/>
            <a:ext cx="14206853" cy="3757942"/>
          </a:xfrm>
          <a:custGeom>
            <a:avLst/>
            <a:gdLst/>
            <a:ahLst/>
            <a:cxnLst/>
            <a:rect r="r" b="b" t="t" l="l"/>
            <a:pathLst>
              <a:path h="3757942" w="14206853">
                <a:moveTo>
                  <a:pt x="0" y="0"/>
                </a:moveTo>
                <a:lnTo>
                  <a:pt x="14206852" y="0"/>
                </a:lnTo>
                <a:lnTo>
                  <a:pt x="14206852" y="3757941"/>
                </a:lnTo>
                <a:lnTo>
                  <a:pt x="0" y="3757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25052" y="343694"/>
            <a:ext cx="11120684" cy="153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  <a:spcBef>
                <a:spcPct val="0"/>
              </a:spcBef>
            </a:pPr>
            <a:r>
              <a:rPr lang="en-US" sz="8928">
                <a:solidFill>
                  <a:srgbClr val="A83185"/>
                </a:solidFill>
                <a:latin typeface="HK Modular"/>
                <a:ea typeface="HK Modular"/>
                <a:cs typeface="HK Modular"/>
                <a:sym typeface="HK Modular"/>
              </a:rPr>
              <a:t>CASO REAL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263285"/>
            <a:ext cx="18288000" cy="111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4"/>
              </a:lnSpc>
              <a:spcBef>
                <a:spcPct val="0"/>
              </a:spcBef>
            </a:pPr>
            <a:r>
              <a:rPr lang="en-US" b="true" sz="2110">
                <a:solidFill>
                  <a:srgbClr val="A83185"/>
                </a:solidFill>
                <a:latin typeface="Poppins Bold"/>
                <a:ea typeface="Poppins Bold"/>
                <a:cs typeface="Poppins Bold"/>
                <a:sym typeface="Poppins Bold"/>
              </a:rPr>
              <a:t>Fonte:https://www.cnnbrasil.com.br/nacional/sao-paulo-registra-2-000-quedas-de-arvores-por-ano-aponta-estudo/#goog_rewarded</a:t>
            </a:r>
          </a:p>
          <a:p>
            <a:pPr algn="ctr">
              <a:lnSpc>
                <a:spcPts val="29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9" y="766676"/>
            <a:ext cx="2797197" cy="2746339"/>
          </a:xfrm>
          <a:custGeom>
            <a:avLst/>
            <a:gdLst/>
            <a:ahLst/>
            <a:cxnLst/>
            <a:rect r="r" b="b" t="t" l="l"/>
            <a:pathLst>
              <a:path h="2746339" w="2797197">
                <a:moveTo>
                  <a:pt x="0" y="0"/>
                </a:moveTo>
                <a:lnTo>
                  <a:pt x="2797197" y="0"/>
                </a:lnTo>
                <a:lnTo>
                  <a:pt x="2797197" y="2746339"/>
                </a:lnTo>
                <a:lnTo>
                  <a:pt x="0" y="2746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2552" y="2489257"/>
            <a:ext cx="6900493" cy="6210443"/>
          </a:xfrm>
          <a:custGeom>
            <a:avLst/>
            <a:gdLst/>
            <a:ahLst/>
            <a:cxnLst/>
            <a:rect r="r" b="b" t="t" l="l"/>
            <a:pathLst>
              <a:path h="6210443" w="6900493">
                <a:moveTo>
                  <a:pt x="0" y="0"/>
                </a:moveTo>
                <a:lnTo>
                  <a:pt x="6900492" y="0"/>
                </a:lnTo>
                <a:lnTo>
                  <a:pt x="6900492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437" y="1209575"/>
            <a:ext cx="12539350" cy="93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9742">
                <a:solidFill>
                  <a:srgbClr val="3D6F8F"/>
                </a:solidFill>
                <a:latin typeface="HK Modular"/>
                <a:ea typeface="HK Modular"/>
                <a:cs typeface="HK Modular"/>
                <a:sym typeface="HK Modular"/>
              </a:rPr>
              <a:t>Ocorrências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0437" y="4215188"/>
            <a:ext cx="8952550" cy="266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9974" indent="-324987" lvl="1">
              <a:lnSpc>
                <a:spcPts val="4214"/>
              </a:lnSpc>
              <a:buFont typeface="Arial"/>
              <a:buChar char="•"/>
            </a:pPr>
            <a:r>
              <a:rPr lang="en-US" b="true" sz="3010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Queda de energia</a:t>
            </a:r>
          </a:p>
          <a:p>
            <a:pPr algn="ctr" marL="649974" indent="-324987" lvl="1">
              <a:lnSpc>
                <a:spcPts val="4214"/>
              </a:lnSpc>
              <a:buFont typeface="Arial"/>
              <a:buChar char="•"/>
            </a:pPr>
            <a:r>
              <a:rPr lang="en-US" b="true" sz="3010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Danos materiais</a:t>
            </a:r>
          </a:p>
          <a:p>
            <a:pPr algn="ctr" marL="649974" indent="-324987" lvl="1">
              <a:lnSpc>
                <a:spcPts val="4214"/>
              </a:lnSpc>
              <a:buFont typeface="Arial"/>
              <a:buChar char="•"/>
            </a:pPr>
            <a:r>
              <a:rPr lang="en-US" b="true" sz="3010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Danos a pessoas</a:t>
            </a:r>
          </a:p>
          <a:p>
            <a:pPr algn="ctr" marL="649974" indent="-324987" lvl="1">
              <a:lnSpc>
                <a:spcPts val="4214"/>
              </a:lnSpc>
              <a:buFont typeface="Arial"/>
              <a:buChar char="•"/>
            </a:pPr>
            <a:r>
              <a:rPr lang="en-US" b="true" sz="3010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Engarrafamentos</a:t>
            </a:r>
          </a:p>
          <a:p>
            <a:pPr algn="ctr" marL="649974" indent="-324987" lvl="1">
              <a:lnSpc>
                <a:spcPts val="421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10">
                <a:solidFill>
                  <a:srgbClr val="3D6F8F"/>
                </a:solidFill>
                <a:latin typeface="Poppins Bold"/>
                <a:ea typeface="Poppins Bold"/>
                <a:cs typeface="Poppins Bold"/>
                <a:sym typeface="Poppins Bold"/>
              </a:rPr>
              <a:t>Enchentes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6620" y="5450515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000" y="3427484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357" y="955261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44340" y="2869245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3"/>
                </a:lnTo>
                <a:lnTo>
                  <a:pt x="0" y="1566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922" y="4099018"/>
            <a:ext cx="8166274" cy="104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1"/>
              </a:lnSpc>
            </a:pPr>
            <a:r>
              <a:rPr lang="en-US" sz="6596">
                <a:solidFill>
                  <a:srgbClr val="00BF63"/>
                </a:solidFill>
                <a:latin typeface="HK Modular"/>
                <a:ea typeface="HK Modular"/>
                <a:cs typeface="HK Modular"/>
                <a:sym typeface="HK Modular"/>
              </a:rPr>
              <a:t>INSPIRAÇÕES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58344" y="733688"/>
            <a:ext cx="700191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TreeWatch (Monitoramento de Árvores)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8344" y="1425503"/>
            <a:ext cx="7001911" cy="3579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Problema: A inspeção visual tradicional de árvores é subjetiva e lenta.</a:t>
            </a:r>
          </a:p>
          <a:p>
            <a:pPr algn="l">
              <a:lnSpc>
                <a:spcPts val="2592"/>
              </a:lnSpc>
            </a:pPr>
          </a:p>
          <a:p>
            <a:pPr algn="l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Solução: O sistema TreeWatch usa sensores (fluxo de seiva e diâmetro) para detectar estresse em árvores antes que os sinais fiquem visíveis.</a:t>
            </a:r>
          </a:p>
          <a:p>
            <a:pPr algn="l">
              <a:lnSpc>
                <a:spcPts val="2592"/>
              </a:lnSpc>
            </a:pPr>
          </a:p>
          <a:p>
            <a:pPr algn="l" marL="518160" indent="-259080" lvl="1">
              <a:lnSpc>
                <a:spcPts val="259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Vantagem: Maior precisão e antecipação de riscos.</a:t>
            </a:r>
          </a:p>
          <a:p>
            <a:pPr algn="l">
              <a:lnSpc>
                <a:spcPts val="2592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28873" y="479653"/>
            <a:ext cx="830645" cy="926800"/>
          </a:xfrm>
          <a:custGeom>
            <a:avLst/>
            <a:gdLst/>
            <a:ahLst/>
            <a:cxnLst/>
            <a:rect r="r" b="b" t="t" l="l"/>
            <a:pathLst>
              <a:path h="926800" w="830645">
                <a:moveTo>
                  <a:pt x="0" y="0"/>
                </a:moveTo>
                <a:lnTo>
                  <a:pt x="830645" y="0"/>
                </a:lnTo>
                <a:lnTo>
                  <a:pt x="830645" y="926800"/>
                </a:lnTo>
                <a:lnTo>
                  <a:pt x="0" y="926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56572" y="699363"/>
            <a:ext cx="420330" cy="36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b="true" sz="257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8917" y="5290450"/>
            <a:ext cx="8233011" cy="38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b="true" sz="27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Monitoramento Estrutural (Adaptação Urbana)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8344" y="5951229"/>
            <a:ext cx="7001911" cy="422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Princípio: Sensores de inclinação, deformação e vibração já são usados em obras (pontes, edifícios) com Machine Learning para prever falhas estruturais.</a:t>
            </a:r>
          </a:p>
          <a:p>
            <a:pPr algn="l">
              <a:lnSpc>
                <a:spcPts val="2592"/>
              </a:lnSpc>
            </a:pPr>
          </a:p>
          <a:p>
            <a:pPr algn="l" marL="518160" indent="-259080" lvl="1">
              <a:lnSpc>
                <a:spcPts val="2592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Aplicação Urbana: Adaptar esses princípios para o monitoramento contínuo e preditivo da saúde das árvores na cidade.</a:t>
            </a:r>
          </a:p>
          <a:p>
            <a:pPr algn="l">
              <a:lnSpc>
                <a:spcPts val="2592"/>
              </a:lnSpc>
            </a:pPr>
          </a:p>
          <a:p>
            <a:pPr algn="l" marL="518160" indent="-259080" lvl="1">
              <a:lnSpc>
                <a:spcPts val="259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Objetivo: Transformar a inspeção em um processo objetivo, rápido e capaz de evitar acidentes.</a:t>
            </a:r>
          </a:p>
          <a:p>
            <a:pPr algn="l">
              <a:lnSpc>
                <a:spcPts val="2592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246258" y="5005379"/>
            <a:ext cx="830645" cy="926800"/>
            <a:chOff x="0" y="0"/>
            <a:chExt cx="1107526" cy="12357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7526" cy="1235734"/>
            </a:xfrm>
            <a:custGeom>
              <a:avLst/>
              <a:gdLst/>
              <a:ahLst/>
              <a:cxnLst/>
              <a:rect r="r" b="b" t="t" l="l"/>
              <a:pathLst>
                <a:path h="1235734" w="1107526">
                  <a:moveTo>
                    <a:pt x="0" y="0"/>
                  </a:moveTo>
                  <a:lnTo>
                    <a:pt x="1107526" y="0"/>
                  </a:lnTo>
                  <a:lnTo>
                    <a:pt x="1107526" y="1235734"/>
                  </a:lnTo>
                  <a:lnTo>
                    <a:pt x="0" y="123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03599" y="283422"/>
              <a:ext cx="560440" cy="49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1"/>
                </a:lnSpc>
                <a:spcBef>
                  <a:spcPct val="0"/>
                </a:spcBef>
              </a:pPr>
              <a:r>
                <a:rPr lang="en-US" b="true" sz="2575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011A4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92125"/>
            <a:ext cx="12255047" cy="3074903"/>
          </a:xfrm>
          <a:custGeom>
            <a:avLst/>
            <a:gdLst/>
            <a:ahLst/>
            <a:cxnLst/>
            <a:rect r="r" b="b" t="t" l="l"/>
            <a:pathLst>
              <a:path h="3074903" w="12255047">
                <a:moveTo>
                  <a:pt x="0" y="0"/>
                </a:moveTo>
                <a:lnTo>
                  <a:pt x="12255047" y="0"/>
                </a:lnTo>
                <a:lnTo>
                  <a:pt x="12255047" y="3074903"/>
                </a:lnTo>
                <a:lnTo>
                  <a:pt x="0" y="3074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402739"/>
            <a:ext cx="10603286" cy="4884261"/>
          </a:xfrm>
          <a:custGeom>
            <a:avLst/>
            <a:gdLst/>
            <a:ahLst/>
            <a:cxnLst/>
            <a:rect r="r" b="b" t="t" l="l"/>
            <a:pathLst>
              <a:path h="4884261" w="10603286">
                <a:moveTo>
                  <a:pt x="0" y="0"/>
                </a:moveTo>
                <a:lnTo>
                  <a:pt x="10603286" y="0"/>
                </a:lnTo>
                <a:lnTo>
                  <a:pt x="10603286" y="4884261"/>
                </a:lnTo>
                <a:lnTo>
                  <a:pt x="0" y="4884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8148"/>
            <a:ext cx="10590278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3D6F8F"/>
                </a:solidFill>
                <a:latin typeface="HK Modular"/>
                <a:ea typeface="HK Modular"/>
                <a:cs typeface="HK Modular"/>
                <a:sym typeface="HK Modular"/>
              </a:rPr>
              <a:t>FUNCIONALIDADES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03286" y="2210146"/>
            <a:ext cx="7489785" cy="843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Sensores</a:t>
            </a: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para medir inclinação da árvores, deformação do tronco, temperatura e umidade do ar e do solo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  <a:p>
            <a:pPr algn="r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Pontos de roteamento de dados do sensores para a nuvém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  <a:p>
            <a:pPr algn="r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Servidor onde é realizado o tratamento dos dados e aplicação de modelo Machine Learning para previsão de risco de queda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  <a:p>
            <a:pPr algn="r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 Gráfica para visualizar os dados, métricas e índices de grau de risco 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086" y="2015402"/>
            <a:ext cx="7955412" cy="7955412"/>
          </a:xfrm>
          <a:custGeom>
            <a:avLst/>
            <a:gdLst/>
            <a:ahLst/>
            <a:cxnLst/>
            <a:rect r="r" b="b" t="t" l="l"/>
            <a:pathLst>
              <a:path h="7955412" w="7955412">
                <a:moveTo>
                  <a:pt x="0" y="0"/>
                </a:moveTo>
                <a:lnTo>
                  <a:pt x="7955411" y="0"/>
                </a:lnTo>
                <a:lnTo>
                  <a:pt x="7955411" y="7955412"/>
                </a:lnTo>
                <a:lnTo>
                  <a:pt x="0" y="7955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432" y="256413"/>
            <a:ext cx="10078672" cy="151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4800">
                <a:solidFill>
                  <a:srgbClr val="3D6F8F"/>
                </a:solidFill>
                <a:latin typeface="HK Modular"/>
                <a:ea typeface="HK Modular"/>
                <a:cs typeface="HK Modular"/>
                <a:sym typeface="HK Modular"/>
              </a:rPr>
              <a:t>PAINEL DE CONTROLE E VISUALIZAÇÃO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01105" y="1269451"/>
            <a:ext cx="7655596" cy="855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Mapa Interativo de Risco: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Exibe o georreferenciamento das árvores.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Usa um sistema de cores (Verde/Amarelo/Vermelho) para indicar o nível de risco de falha em tempo real.</a:t>
            </a:r>
          </a:p>
          <a:p>
            <a:pPr algn="l">
              <a:lnSpc>
                <a:spcPts val="2999"/>
              </a:lnSpc>
            </a:pPr>
          </a:p>
          <a:p>
            <a:pPr algn="l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Alertas em Tempo Real: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Gera notificações imediatas quando o índice de risco atinge um limiar crítico.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Permite o acionamento rápido de equipes de resposta.</a:t>
            </a:r>
          </a:p>
          <a:p>
            <a:pPr algn="l">
              <a:lnSpc>
                <a:spcPts val="2999"/>
              </a:lnSpc>
            </a:pPr>
          </a:p>
          <a:p>
            <a:pPr algn="l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Análise Histórica e Preditiva: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Acompanha gráficos de dados antigos (inclinação, deformação, etc.) e a evolução do risco ao longo do tempo.</a:t>
            </a:r>
          </a:p>
          <a:p>
            <a:pPr algn="l">
              <a:lnSpc>
                <a:spcPts val="2999"/>
              </a:lnSpc>
            </a:pPr>
          </a:p>
          <a:p>
            <a:pPr algn="l" marL="599704" indent="-299852" lvl="1">
              <a:lnSpc>
                <a:spcPts val="2999"/>
              </a:lnSpc>
              <a:buFont typeface="Arial"/>
              <a:buChar char="•"/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Estatísticas e Dashboards:</a:t>
            </a:r>
          </a:p>
          <a:p>
            <a:pPr algn="l">
              <a:lnSpc>
                <a:spcPts val="2999"/>
              </a:lnSpc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Fornece relatórios e tendências para análise regional (bairro, subprefeitura).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Suporte a gestão e planejamento da manutenção preventiva.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326" y="2557287"/>
            <a:ext cx="5720452" cy="5720452"/>
          </a:xfrm>
          <a:custGeom>
            <a:avLst/>
            <a:gdLst/>
            <a:ahLst/>
            <a:cxnLst/>
            <a:rect r="r" b="b" t="t" l="l"/>
            <a:pathLst>
              <a:path h="5720452" w="5720452">
                <a:moveTo>
                  <a:pt x="0" y="0"/>
                </a:moveTo>
                <a:lnTo>
                  <a:pt x="5720452" y="0"/>
                </a:lnTo>
                <a:lnTo>
                  <a:pt x="5720452" y="5720453"/>
                </a:lnTo>
                <a:lnTo>
                  <a:pt x="0" y="5720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958218"/>
            <a:ext cx="1118078" cy="1247507"/>
          </a:xfrm>
          <a:custGeom>
            <a:avLst/>
            <a:gdLst/>
            <a:ahLst/>
            <a:cxnLst/>
            <a:rect r="r" b="b" t="t" l="l"/>
            <a:pathLst>
              <a:path h="1247507" w="1118078">
                <a:moveTo>
                  <a:pt x="0" y="0"/>
                </a:moveTo>
                <a:lnTo>
                  <a:pt x="1118078" y="0"/>
                </a:lnTo>
                <a:lnTo>
                  <a:pt x="1118078" y="1247507"/>
                </a:lnTo>
                <a:lnTo>
                  <a:pt x="0" y="1247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3678" y="558498"/>
            <a:ext cx="10577970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0F779E"/>
                </a:solidFill>
                <a:latin typeface="HK Modular"/>
                <a:ea typeface="HK Modular"/>
                <a:cs typeface="HK Modular"/>
                <a:sym typeface="HK Modular"/>
              </a:rPr>
              <a:t>USOS DA INTERFACE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1327" y="3243825"/>
            <a:ext cx="3560809" cy="116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Manutenção Preventiva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31164"/>
            <a:ext cx="4556785" cy="253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Equipe de Manutenção</a:t>
            </a:r>
            <a:r>
              <a:rPr lang="en-US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-&gt; Prioriza rotas e recursos, focando a inspeção nas árvores com maior índice de risco.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326" y="2302488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412437" y="2582808"/>
            <a:ext cx="5720452" cy="5720452"/>
          </a:xfrm>
          <a:custGeom>
            <a:avLst/>
            <a:gdLst/>
            <a:ahLst/>
            <a:cxnLst/>
            <a:rect r="r" b="b" t="t" l="l"/>
            <a:pathLst>
              <a:path h="5720452" w="5720452">
                <a:moveTo>
                  <a:pt x="0" y="0"/>
                </a:moveTo>
                <a:lnTo>
                  <a:pt x="5720452" y="0"/>
                </a:lnTo>
                <a:lnTo>
                  <a:pt x="5720452" y="5720453"/>
                </a:lnTo>
                <a:lnTo>
                  <a:pt x="0" y="5720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55111" y="1983739"/>
            <a:ext cx="1118078" cy="1247507"/>
          </a:xfrm>
          <a:custGeom>
            <a:avLst/>
            <a:gdLst/>
            <a:ahLst/>
            <a:cxnLst/>
            <a:rect r="r" b="b" t="t" l="l"/>
            <a:pathLst>
              <a:path h="1247507" w="1118078">
                <a:moveTo>
                  <a:pt x="0" y="0"/>
                </a:moveTo>
                <a:lnTo>
                  <a:pt x="1118078" y="0"/>
                </a:lnTo>
                <a:lnTo>
                  <a:pt x="1118078" y="1247507"/>
                </a:lnTo>
                <a:lnTo>
                  <a:pt x="0" y="1247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36842" y="3103501"/>
            <a:ext cx="5196048" cy="116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Resposta à Emergência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34669" y="4441308"/>
            <a:ext cx="5031573" cy="295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Defesa Civil</a:t>
            </a:r>
            <a:r>
              <a:rPr lang="en-US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→ Recebe alertas instantâneos sobre risco crítico → usa o mapa para planejar ações de emergência e bloqueios de vias, especialmente durante eventos climáticos.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12437" y="2328009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90215" y="2693861"/>
            <a:ext cx="5720452" cy="5720452"/>
          </a:xfrm>
          <a:custGeom>
            <a:avLst/>
            <a:gdLst/>
            <a:ahLst/>
            <a:cxnLst/>
            <a:rect r="r" b="b" t="t" l="l"/>
            <a:pathLst>
              <a:path h="5720452" w="5720452">
                <a:moveTo>
                  <a:pt x="0" y="0"/>
                </a:moveTo>
                <a:lnTo>
                  <a:pt x="5720453" y="0"/>
                </a:lnTo>
                <a:lnTo>
                  <a:pt x="5720453" y="5720452"/>
                </a:lnTo>
                <a:lnTo>
                  <a:pt x="0" y="572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32889" y="2094792"/>
            <a:ext cx="1118078" cy="1247507"/>
          </a:xfrm>
          <a:custGeom>
            <a:avLst/>
            <a:gdLst/>
            <a:ahLst/>
            <a:cxnLst/>
            <a:rect r="r" b="b" t="t" l="l"/>
            <a:pathLst>
              <a:path h="1247507" w="1118078">
                <a:moveTo>
                  <a:pt x="0" y="0"/>
                </a:moveTo>
                <a:lnTo>
                  <a:pt x="1118078" y="0"/>
                </a:lnTo>
                <a:lnTo>
                  <a:pt x="1118078" y="1247507"/>
                </a:lnTo>
                <a:lnTo>
                  <a:pt x="0" y="1247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906600" y="2937655"/>
            <a:ext cx="3346965" cy="116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Gestão Territorial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61564" y="4441308"/>
            <a:ext cx="5031573" cy="295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Subprefeituras</a:t>
            </a:r>
            <a:r>
              <a:rPr lang="en-US" sz="3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-&gt; consultam estatísticas regionais e o status das árvores -&gt; auxiliam no planejamento de políticas públicas e na gestão da infraestrutura verde local.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0215" y="2439062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011A4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252" y="271634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4" y="0"/>
                </a:lnTo>
                <a:lnTo>
                  <a:pt x="1894744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875" y="-661860"/>
            <a:ext cx="13029813" cy="3269299"/>
          </a:xfrm>
          <a:custGeom>
            <a:avLst/>
            <a:gdLst/>
            <a:ahLst/>
            <a:cxnLst/>
            <a:rect r="r" b="b" t="t" l="l"/>
            <a:pathLst>
              <a:path h="3269299" w="13029813">
                <a:moveTo>
                  <a:pt x="0" y="0"/>
                </a:moveTo>
                <a:lnTo>
                  <a:pt x="13029813" y="0"/>
                </a:lnTo>
                <a:lnTo>
                  <a:pt x="13029813" y="3269299"/>
                </a:lnTo>
                <a:lnTo>
                  <a:pt x="0" y="32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5534" y="3541347"/>
            <a:ext cx="6032265" cy="5966458"/>
          </a:xfrm>
          <a:custGeom>
            <a:avLst/>
            <a:gdLst/>
            <a:ahLst/>
            <a:cxnLst/>
            <a:rect r="r" b="b" t="t" l="l"/>
            <a:pathLst>
              <a:path h="5966458" w="6032265">
                <a:moveTo>
                  <a:pt x="0" y="0"/>
                </a:moveTo>
                <a:lnTo>
                  <a:pt x="6032265" y="0"/>
                </a:lnTo>
                <a:lnTo>
                  <a:pt x="6032265" y="5966459"/>
                </a:lnTo>
                <a:lnTo>
                  <a:pt x="0" y="59664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6824" y="-24155"/>
            <a:ext cx="11692598" cy="178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5"/>
              </a:lnSpc>
              <a:spcBef>
                <a:spcPct val="0"/>
              </a:spcBef>
            </a:pPr>
            <a:r>
              <a:rPr lang="en-US" sz="10375">
                <a:solidFill>
                  <a:srgbClr val="A83185"/>
                </a:solidFill>
                <a:latin typeface="HK Modular"/>
                <a:ea typeface="HK Modular"/>
                <a:cs typeface="HK Modular"/>
                <a:sym typeface="HK Modular"/>
              </a:rPr>
              <a:t>LIMITAÇÕES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6436" y="2626489"/>
            <a:ext cx="8273630" cy="688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203" indent="-300101" lvl="1">
              <a:lnSpc>
                <a:spcPts val="30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 instalação de sensores em larga escala apresenta custos iniciais elevados e demanda planejamento operacional cuidadoso. </a:t>
            </a:r>
          </a:p>
          <a:p>
            <a:pPr algn="l">
              <a:lnSpc>
                <a:spcPts val="3002"/>
              </a:lnSpc>
              <a:spcBef>
                <a:spcPct val="0"/>
              </a:spcBef>
            </a:pPr>
          </a:p>
          <a:p>
            <a:pPr algn="l" marL="600203" indent="-300101" lvl="1">
              <a:lnSpc>
                <a:spcPts val="30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 variedade de espécies arbóreas em São Paulo também pode gerar diferenças, exigindo calibração específica dos modelos de Machine Learning. </a:t>
            </a:r>
          </a:p>
          <a:p>
            <a:pPr algn="l">
              <a:lnSpc>
                <a:spcPts val="3002"/>
              </a:lnSpc>
              <a:spcBef>
                <a:spcPct val="0"/>
              </a:spcBef>
            </a:pPr>
          </a:p>
          <a:p>
            <a:pPr algn="l" marL="600203" indent="-300101" lvl="1">
              <a:lnSpc>
                <a:spcPts val="30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</a:t>
            </a:r>
            <a:r>
              <a:rPr lang="en-US" b="true" sz="27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atores como vandalismo, falhas de comunicação ou interferências climáticas podem comprometer a coleta de dados. </a:t>
            </a:r>
          </a:p>
          <a:p>
            <a:pPr algn="l">
              <a:lnSpc>
                <a:spcPts val="3002"/>
              </a:lnSpc>
              <a:spcBef>
                <a:spcPct val="0"/>
              </a:spcBef>
            </a:pPr>
          </a:p>
          <a:p>
            <a:pPr algn="l" marL="600203" indent="-300101" lvl="1">
              <a:lnSpc>
                <a:spcPts val="30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Por fim, o sistema depende da integração com órgãos públicos e equipes de manutenção, o que demanda organização, treinamento e continuidade administrativa.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011A4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13" y="1028700"/>
            <a:ext cx="1894745" cy="1860295"/>
          </a:xfrm>
          <a:custGeom>
            <a:avLst/>
            <a:gdLst/>
            <a:ahLst/>
            <a:cxnLst/>
            <a:rect r="r" b="b" t="t" l="l"/>
            <a:pathLst>
              <a:path h="1860295" w="1894745">
                <a:moveTo>
                  <a:pt x="0" y="0"/>
                </a:moveTo>
                <a:lnTo>
                  <a:pt x="1894745" y="0"/>
                </a:lnTo>
                <a:lnTo>
                  <a:pt x="1894745" y="1860295"/>
                </a:lnTo>
                <a:lnTo>
                  <a:pt x="0" y="186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875" y="-661860"/>
            <a:ext cx="13029813" cy="3269299"/>
          </a:xfrm>
          <a:custGeom>
            <a:avLst/>
            <a:gdLst/>
            <a:ahLst/>
            <a:cxnLst/>
            <a:rect r="r" b="b" t="t" l="l"/>
            <a:pathLst>
              <a:path h="3269299" w="13029813">
                <a:moveTo>
                  <a:pt x="0" y="0"/>
                </a:moveTo>
                <a:lnTo>
                  <a:pt x="13029813" y="0"/>
                </a:lnTo>
                <a:lnTo>
                  <a:pt x="13029813" y="3269299"/>
                </a:lnTo>
                <a:lnTo>
                  <a:pt x="0" y="32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732" y="-209550"/>
            <a:ext cx="11692598" cy="178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5"/>
              </a:lnSpc>
              <a:spcBef>
                <a:spcPct val="0"/>
              </a:spcBef>
            </a:pPr>
            <a:r>
              <a:rPr lang="en-US" sz="10375">
                <a:solidFill>
                  <a:srgbClr val="5EBCE5"/>
                </a:solidFill>
                <a:latin typeface="HK Modular"/>
                <a:ea typeface="HK Modular"/>
                <a:cs typeface="HK Modular"/>
                <a:sym typeface="HK Modular"/>
              </a:rPr>
              <a:t>IMPACTO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01252" y="3126389"/>
            <a:ext cx="17647653" cy="6573751"/>
          </a:xfrm>
          <a:custGeom>
            <a:avLst/>
            <a:gdLst/>
            <a:ahLst/>
            <a:cxnLst/>
            <a:rect r="r" b="b" t="t" l="l"/>
            <a:pathLst>
              <a:path h="6573751" w="17647653">
                <a:moveTo>
                  <a:pt x="0" y="0"/>
                </a:moveTo>
                <a:lnTo>
                  <a:pt x="17647652" y="0"/>
                </a:lnTo>
                <a:lnTo>
                  <a:pt x="17647652" y="6573751"/>
                </a:lnTo>
                <a:lnTo>
                  <a:pt x="0" y="6573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DAG5wK_IRZI</dc:identifier>
  <dcterms:modified xsi:type="dcterms:W3CDTF">2011-08-01T06:04:30Z</dcterms:modified>
  <cp:revision>1</cp:revision>
  <dc:title>Projeto SMGS - A3 CALVETTI - Sistemas Computacionais e Segurança</dc:title>
</cp:coreProperties>
</file>